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rimson Pro Semi Bold" panose="020B0604020202020204" charset="0"/>
      <p:regular r:id="rId11"/>
    </p:embeddedFont>
    <p:embeddedFont>
      <p:font typeface="Heebo" panose="020F0502020204030204" pitchFamily="2" charset="-79"/>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2" d="100"/>
          <a:sy n="72" d="100"/>
        </p:scale>
        <p:origin x="36" y="-6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1420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461641" y="371073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D-Mart: Unpacking Sales &amp; Customer Insights</a:t>
            </a:r>
            <a:endParaRPr lang="en-US" sz="4450" dirty="0"/>
          </a:p>
        </p:txBody>
      </p:sp>
      <p:sp>
        <p:nvSpPr>
          <p:cNvPr id="4" name="Text 1"/>
          <p:cNvSpPr/>
          <p:nvPr/>
        </p:nvSpPr>
        <p:spPr>
          <a:xfrm>
            <a:off x="5979401" y="554200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Welcome to our deep dive into D-Mart's performance! This presentation will highlight key sales trends and provide a comprehensive customer summary, helping us strategize for future growth and enhanced customer satisfaction.</a:t>
            </a:r>
            <a:endParaRPr lang="en-US" sz="1750" dirty="0"/>
          </a:p>
        </p:txBody>
      </p:sp>
      <p:sp>
        <p:nvSpPr>
          <p:cNvPr id="5" name="Shape 2"/>
          <p:cNvSpPr/>
          <p:nvPr/>
        </p:nvSpPr>
        <p:spPr>
          <a:xfrm>
            <a:off x="6280190" y="5665470"/>
            <a:ext cx="362903" cy="362903"/>
          </a:xfrm>
          <a:prstGeom prst="roundRect">
            <a:avLst>
              <a:gd name="adj" fmla="val 25194296"/>
            </a:avLst>
          </a:prstGeom>
          <a:noFill/>
          <a:ln w="7620">
            <a:solidFill>
              <a:srgbClr val="FFFFFF"/>
            </a:solidFill>
            <a:prstDash val="solid"/>
          </a:ln>
        </p:spPr>
      </p:sp>
      <p:sp>
        <p:nvSpPr>
          <p:cNvPr id="7" name="Text 3"/>
          <p:cNvSpPr/>
          <p:nvPr/>
        </p:nvSpPr>
        <p:spPr>
          <a:xfrm>
            <a:off x="6756440" y="5648563"/>
            <a:ext cx="3248263" cy="396835"/>
          </a:xfrm>
          <a:prstGeom prst="rect">
            <a:avLst/>
          </a:prstGeom>
          <a:noFill/>
          <a:ln/>
        </p:spPr>
        <p:txBody>
          <a:bodyPr wrap="none" lIns="0" tIns="0" rIns="0" bIns="0" rtlCol="0" anchor="t"/>
          <a:lstStyle/>
          <a:p>
            <a:pPr marL="0" indent="0" algn="l">
              <a:lnSpc>
                <a:spcPts val="3100"/>
              </a:lnSpc>
              <a:buNone/>
            </a:pPr>
            <a:endParaRPr lang="en-US" sz="2200" dirty="0"/>
          </a:p>
        </p:txBody>
      </p:sp>
      <p:pic>
        <p:nvPicPr>
          <p:cNvPr id="9" name="Picture 8">
            <a:extLst>
              <a:ext uri="{FF2B5EF4-FFF2-40B4-BE49-F238E27FC236}">
                <a16:creationId xmlns:a16="http://schemas.microsoft.com/office/drawing/2014/main" id="{30099DAB-5A16-B42A-38B6-3DA5B5772993}"/>
              </a:ext>
            </a:extLst>
          </p:cNvPr>
          <p:cNvPicPr>
            <a:picLocks noChangeAspect="1"/>
          </p:cNvPicPr>
          <p:nvPr/>
        </p:nvPicPr>
        <p:blipFill>
          <a:blip r:embed="rId3"/>
          <a:stretch>
            <a:fillRect/>
          </a:stretch>
        </p:blipFill>
        <p:spPr>
          <a:xfrm>
            <a:off x="1042068" y="108284"/>
            <a:ext cx="9321800" cy="360245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45976"/>
            <a:ext cx="7244001"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Overview of Sales Performance</a:t>
            </a:r>
            <a:endParaRPr lang="en-US" sz="4450" dirty="0"/>
          </a:p>
        </p:txBody>
      </p:sp>
      <p:sp>
        <p:nvSpPr>
          <p:cNvPr id="4" name="Text 1"/>
          <p:cNvSpPr/>
          <p:nvPr/>
        </p:nvSpPr>
        <p:spPr>
          <a:xfrm>
            <a:off x="6280190" y="409491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D-Mart continues to demonstrate robust sales growth. Our latest figures indicate a strong upward trajectory, fueled by strategic initiatives and sustained customer loyalty. We're consistently exceeding our targets.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63203"/>
            <a:ext cx="7808714"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Sales Trends by Product Category</a:t>
            </a:r>
            <a:endParaRPr lang="en-US" sz="4450" dirty="0"/>
          </a:p>
        </p:txBody>
      </p:sp>
      <p:sp>
        <p:nvSpPr>
          <p:cNvPr id="3" name="Shape 1"/>
          <p:cNvSpPr/>
          <p:nvPr/>
        </p:nvSpPr>
        <p:spPr>
          <a:xfrm>
            <a:off x="793790" y="2138958"/>
            <a:ext cx="5712500" cy="283488"/>
          </a:xfrm>
          <a:prstGeom prst="roundRect">
            <a:avLst>
              <a:gd name="adj" fmla="val 12002"/>
            </a:avLst>
          </a:prstGeom>
          <a:solidFill>
            <a:srgbClr val="F2EEEE"/>
          </a:solidFill>
          <a:ln/>
        </p:spPr>
      </p:sp>
      <p:sp>
        <p:nvSpPr>
          <p:cNvPr id="4" name="Shape 2"/>
          <p:cNvSpPr/>
          <p:nvPr/>
        </p:nvSpPr>
        <p:spPr>
          <a:xfrm>
            <a:off x="793790" y="2138958"/>
            <a:ext cx="2570559" cy="283488"/>
          </a:xfrm>
          <a:prstGeom prst="roundRect">
            <a:avLst>
              <a:gd name="adj" fmla="val 12002"/>
            </a:avLst>
          </a:prstGeom>
          <a:solidFill>
            <a:srgbClr val="2150FE"/>
          </a:solidFill>
          <a:ln/>
        </p:spPr>
      </p:sp>
      <p:sp>
        <p:nvSpPr>
          <p:cNvPr id="5" name="Text 3"/>
          <p:cNvSpPr/>
          <p:nvPr/>
        </p:nvSpPr>
        <p:spPr>
          <a:xfrm>
            <a:off x="6676311" y="2138958"/>
            <a:ext cx="497086" cy="283488"/>
          </a:xfrm>
          <a:prstGeom prst="rect">
            <a:avLst/>
          </a:prstGeom>
          <a:noFill/>
          <a:ln/>
        </p:spPr>
        <p:txBody>
          <a:bodyPr wrap="none" lIns="0" tIns="0" rIns="0" bIns="0" rtlCol="0" anchor="t"/>
          <a:lstStyle/>
          <a:p>
            <a:pPr marL="0" indent="0" algn="l">
              <a:lnSpc>
                <a:spcPts val="2200"/>
              </a:lnSpc>
              <a:buNone/>
            </a:pPr>
            <a:r>
              <a:rPr lang="en-US" sz="2200" dirty="0">
                <a:solidFill>
                  <a:srgbClr val="4C4C4D"/>
                </a:solidFill>
                <a:latin typeface="Crimson Pro Semi Bold" pitchFamily="34" charset="0"/>
                <a:ea typeface="Crimson Pro Semi Bold" pitchFamily="34" charset="-122"/>
                <a:cs typeface="Crimson Pro Semi Bold" pitchFamily="34" charset="-120"/>
              </a:rPr>
              <a:t>45%</a:t>
            </a:r>
            <a:endParaRPr lang="en-US" sz="2200" dirty="0"/>
          </a:p>
        </p:txBody>
      </p:sp>
      <p:sp>
        <p:nvSpPr>
          <p:cNvPr id="6" name="Text 4"/>
          <p:cNvSpPr/>
          <p:nvPr/>
        </p:nvSpPr>
        <p:spPr>
          <a:xfrm>
            <a:off x="793790" y="27058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Groceries</a:t>
            </a:r>
            <a:endParaRPr lang="en-US" sz="2200" dirty="0"/>
          </a:p>
        </p:txBody>
      </p:sp>
      <p:sp>
        <p:nvSpPr>
          <p:cNvPr id="7" name="Text 5"/>
          <p:cNvSpPr/>
          <p:nvPr/>
        </p:nvSpPr>
        <p:spPr>
          <a:xfrm>
            <a:off x="793790" y="3196233"/>
            <a:ext cx="637960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Staple items driving consistent daily sales.</a:t>
            </a:r>
            <a:endParaRPr lang="en-US" sz="1750" dirty="0"/>
          </a:p>
        </p:txBody>
      </p:sp>
      <p:sp>
        <p:nvSpPr>
          <p:cNvPr id="8" name="Shape 6"/>
          <p:cNvSpPr/>
          <p:nvPr/>
        </p:nvSpPr>
        <p:spPr>
          <a:xfrm>
            <a:off x="7456884" y="2138958"/>
            <a:ext cx="5720120" cy="283488"/>
          </a:xfrm>
          <a:prstGeom prst="roundRect">
            <a:avLst>
              <a:gd name="adj" fmla="val 12002"/>
            </a:avLst>
          </a:prstGeom>
          <a:solidFill>
            <a:srgbClr val="F2EEEE"/>
          </a:solidFill>
          <a:ln/>
        </p:spPr>
      </p:sp>
      <p:sp>
        <p:nvSpPr>
          <p:cNvPr id="9" name="Shape 7"/>
          <p:cNvSpPr/>
          <p:nvPr/>
        </p:nvSpPr>
        <p:spPr>
          <a:xfrm>
            <a:off x="7456884" y="2138958"/>
            <a:ext cx="1429941" cy="283488"/>
          </a:xfrm>
          <a:prstGeom prst="roundRect">
            <a:avLst>
              <a:gd name="adj" fmla="val 12002"/>
            </a:avLst>
          </a:prstGeom>
          <a:solidFill>
            <a:srgbClr val="2150FE"/>
          </a:solidFill>
          <a:ln/>
        </p:spPr>
      </p:sp>
      <p:sp>
        <p:nvSpPr>
          <p:cNvPr id="10" name="Text 8"/>
          <p:cNvSpPr/>
          <p:nvPr/>
        </p:nvSpPr>
        <p:spPr>
          <a:xfrm>
            <a:off x="13347025" y="2138958"/>
            <a:ext cx="489585" cy="283488"/>
          </a:xfrm>
          <a:prstGeom prst="rect">
            <a:avLst/>
          </a:prstGeom>
          <a:noFill/>
          <a:ln/>
        </p:spPr>
        <p:txBody>
          <a:bodyPr wrap="none" lIns="0" tIns="0" rIns="0" bIns="0" rtlCol="0" anchor="t"/>
          <a:lstStyle/>
          <a:p>
            <a:pPr marL="0" indent="0" algn="l">
              <a:lnSpc>
                <a:spcPts val="2200"/>
              </a:lnSpc>
              <a:buNone/>
            </a:pPr>
            <a:r>
              <a:rPr lang="en-US" sz="2200" dirty="0">
                <a:solidFill>
                  <a:srgbClr val="4C4C4D"/>
                </a:solidFill>
                <a:latin typeface="Crimson Pro Semi Bold" pitchFamily="34" charset="0"/>
                <a:ea typeface="Crimson Pro Semi Bold" pitchFamily="34" charset="-122"/>
                <a:cs typeface="Crimson Pro Semi Bold" pitchFamily="34" charset="-120"/>
              </a:rPr>
              <a:t>25%</a:t>
            </a:r>
            <a:endParaRPr lang="en-US" sz="2200" dirty="0"/>
          </a:p>
        </p:txBody>
      </p:sp>
      <p:sp>
        <p:nvSpPr>
          <p:cNvPr id="11" name="Text 9"/>
          <p:cNvSpPr/>
          <p:nvPr/>
        </p:nvSpPr>
        <p:spPr>
          <a:xfrm>
            <a:off x="7456884" y="27058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Home &amp; Kitchen</a:t>
            </a:r>
            <a:endParaRPr lang="en-US" sz="2200" dirty="0"/>
          </a:p>
        </p:txBody>
      </p:sp>
      <p:sp>
        <p:nvSpPr>
          <p:cNvPr id="12" name="Text 10"/>
          <p:cNvSpPr/>
          <p:nvPr/>
        </p:nvSpPr>
        <p:spPr>
          <a:xfrm>
            <a:off x="7456884" y="3196233"/>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Steady growth, reflecting increased demand for household goods.</a:t>
            </a:r>
            <a:endParaRPr lang="en-US" sz="1750" dirty="0"/>
          </a:p>
        </p:txBody>
      </p:sp>
      <p:sp>
        <p:nvSpPr>
          <p:cNvPr id="13" name="Shape 11"/>
          <p:cNvSpPr/>
          <p:nvPr/>
        </p:nvSpPr>
        <p:spPr>
          <a:xfrm>
            <a:off x="793790" y="4602361"/>
            <a:ext cx="5759291" cy="283488"/>
          </a:xfrm>
          <a:prstGeom prst="roundRect">
            <a:avLst>
              <a:gd name="adj" fmla="val 12002"/>
            </a:avLst>
          </a:prstGeom>
          <a:solidFill>
            <a:srgbClr val="F2EEEE"/>
          </a:solidFill>
          <a:ln/>
        </p:spPr>
      </p:sp>
      <p:sp>
        <p:nvSpPr>
          <p:cNvPr id="14" name="Shape 12"/>
          <p:cNvSpPr/>
          <p:nvPr/>
        </p:nvSpPr>
        <p:spPr>
          <a:xfrm>
            <a:off x="793790" y="4602361"/>
            <a:ext cx="863798" cy="283488"/>
          </a:xfrm>
          <a:prstGeom prst="roundRect">
            <a:avLst>
              <a:gd name="adj" fmla="val 12002"/>
            </a:avLst>
          </a:prstGeom>
          <a:solidFill>
            <a:srgbClr val="2150FE"/>
          </a:solidFill>
          <a:ln/>
        </p:spPr>
      </p:sp>
      <p:sp>
        <p:nvSpPr>
          <p:cNvPr id="15" name="Text 13"/>
          <p:cNvSpPr/>
          <p:nvPr/>
        </p:nvSpPr>
        <p:spPr>
          <a:xfrm>
            <a:off x="6723102" y="4602361"/>
            <a:ext cx="450294" cy="283488"/>
          </a:xfrm>
          <a:prstGeom prst="rect">
            <a:avLst/>
          </a:prstGeom>
          <a:noFill/>
          <a:ln/>
        </p:spPr>
        <p:txBody>
          <a:bodyPr wrap="none" lIns="0" tIns="0" rIns="0" bIns="0" rtlCol="0" anchor="t"/>
          <a:lstStyle/>
          <a:p>
            <a:pPr marL="0" indent="0" algn="l">
              <a:lnSpc>
                <a:spcPts val="2200"/>
              </a:lnSpc>
              <a:buNone/>
            </a:pPr>
            <a:r>
              <a:rPr lang="en-US" sz="2200" dirty="0">
                <a:solidFill>
                  <a:srgbClr val="4C4C4D"/>
                </a:solidFill>
                <a:latin typeface="Crimson Pro Semi Bold" pitchFamily="34" charset="0"/>
                <a:ea typeface="Crimson Pro Semi Bold" pitchFamily="34" charset="-122"/>
                <a:cs typeface="Crimson Pro Semi Bold" pitchFamily="34" charset="-120"/>
              </a:rPr>
              <a:t>15%</a:t>
            </a:r>
            <a:endParaRPr lang="en-US" sz="2200" dirty="0"/>
          </a:p>
        </p:txBody>
      </p:sp>
      <p:sp>
        <p:nvSpPr>
          <p:cNvPr id="16" name="Text 14"/>
          <p:cNvSpPr/>
          <p:nvPr/>
        </p:nvSpPr>
        <p:spPr>
          <a:xfrm>
            <a:off x="793790" y="51692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Apparel</a:t>
            </a:r>
            <a:endParaRPr lang="en-US" sz="2200" dirty="0"/>
          </a:p>
        </p:txBody>
      </p:sp>
      <p:sp>
        <p:nvSpPr>
          <p:cNvPr id="17" name="Text 15"/>
          <p:cNvSpPr/>
          <p:nvPr/>
        </p:nvSpPr>
        <p:spPr>
          <a:xfrm>
            <a:off x="793790" y="5659636"/>
            <a:ext cx="6379607"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Seasonal spikes and popular collections contributing significantly.</a:t>
            </a:r>
            <a:endParaRPr lang="en-US" sz="1750" dirty="0"/>
          </a:p>
        </p:txBody>
      </p:sp>
      <p:sp>
        <p:nvSpPr>
          <p:cNvPr id="18" name="Shape 16"/>
          <p:cNvSpPr/>
          <p:nvPr/>
        </p:nvSpPr>
        <p:spPr>
          <a:xfrm>
            <a:off x="7456884" y="4602361"/>
            <a:ext cx="5724763" cy="283488"/>
          </a:xfrm>
          <a:prstGeom prst="roundRect">
            <a:avLst>
              <a:gd name="adj" fmla="val 12002"/>
            </a:avLst>
          </a:prstGeom>
          <a:solidFill>
            <a:srgbClr val="F2EEEE"/>
          </a:solidFill>
          <a:ln/>
        </p:spPr>
      </p:sp>
      <p:sp>
        <p:nvSpPr>
          <p:cNvPr id="19" name="Shape 17"/>
          <p:cNvSpPr/>
          <p:nvPr/>
        </p:nvSpPr>
        <p:spPr>
          <a:xfrm>
            <a:off x="7456884" y="4602361"/>
            <a:ext cx="572453" cy="283488"/>
          </a:xfrm>
          <a:prstGeom prst="roundRect">
            <a:avLst>
              <a:gd name="adj" fmla="val 12002"/>
            </a:avLst>
          </a:prstGeom>
          <a:solidFill>
            <a:srgbClr val="2150FE"/>
          </a:solidFill>
          <a:ln/>
        </p:spPr>
      </p:sp>
      <p:sp>
        <p:nvSpPr>
          <p:cNvPr id="20" name="Text 18"/>
          <p:cNvSpPr/>
          <p:nvPr/>
        </p:nvSpPr>
        <p:spPr>
          <a:xfrm>
            <a:off x="13351669" y="4602361"/>
            <a:ext cx="484942" cy="283488"/>
          </a:xfrm>
          <a:prstGeom prst="rect">
            <a:avLst/>
          </a:prstGeom>
          <a:noFill/>
          <a:ln/>
        </p:spPr>
        <p:txBody>
          <a:bodyPr wrap="none" lIns="0" tIns="0" rIns="0" bIns="0" rtlCol="0" anchor="t"/>
          <a:lstStyle/>
          <a:p>
            <a:pPr marL="0" indent="0" algn="l">
              <a:lnSpc>
                <a:spcPts val="2200"/>
              </a:lnSpc>
              <a:buNone/>
            </a:pPr>
            <a:r>
              <a:rPr lang="en-US" sz="2200" dirty="0">
                <a:solidFill>
                  <a:srgbClr val="4C4C4D"/>
                </a:solidFill>
                <a:latin typeface="Crimson Pro Semi Bold" pitchFamily="34" charset="0"/>
                <a:ea typeface="Crimson Pro Semi Bold" pitchFamily="34" charset="-122"/>
                <a:cs typeface="Crimson Pro Semi Bold" pitchFamily="34" charset="-120"/>
              </a:rPr>
              <a:t>10%</a:t>
            </a:r>
            <a:endParaRPr lang="en-US" sz="2200" dirty="0"/>
          </a:p>
        </p:txBody>
      </p:sp>
      <p:sp>
        <p:nvSpPr>
          <p:cNvPr id="21" name="Text 19"/>
          <p:cNvSpPr/>
          <p:nvPr/>
        </p:nvSpPr>
        <p:spPr>
          <a:xfrm>
            <a:off x="7456884" y="51692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Electronics</a:t>
            </a:r>
            <a:endParaRPr lang="en-US" sz="2200" dirty="0"/>
          </a:p>
        </p:txBody>
      </p:sp>
      <p:sp>
        <p:nvSpPr>
          <p:cNvPr id="22" name="Text 20"/>
          <p:cNvSpPr/>
          <p:nvPr/>
        </p:nvSpPr>
        <p:spPr>
          <a:xfrm>
            <a:off x="7456884" y="5659636"/>
            <a:ext cx="6379726"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Emerging category with high-value, albeit lower volume, sales.</a:t>
            </a:r>
            <a:endParaRPr lang="en-US" sz="1750" dirty="0"/>
          </a:p>
        </p:txBody>
      </p:sp>
      <p:sp>
        <p:nvSpPr>
          <p:cNvPr id="23" name="Text 21"/>
          <p:cNvSpPr/>
          <p:nvPr/>
        </p:nvSpPr>
        <p:spPr>
          <a:xfrm>
            <a:off x="793790" y="664059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Our sales data reveals that groceries remain our strongest category, while home and kitchen products show promising growth. Apparel and electronics also contribute meaningfully to our overall revenue.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5305306" cy="644366"/>
          </a:xfrm>
          <a:prstGeom prst="rect">
            <a:avLst/>
          </a:prstGeom>
          <a:noFill/>
          <a:ln/>
        </p:spPr>
        <p:txBody>
          <a:bodyPr wrap="none" lIns="0" tIns="0" rIns="0" bIns="0" rtlCol="0" anchor="t"/>
          <a:lstStyle/>
          <a:p>
            <a:pPr marL="0" indent="0" algn="l">
              <a:lnSpc>
                <a:spcPts val="5050"/>
              </a:lnSpc>
              <a:buNone/>
            </a:pPr>
            <a:r>
              <a:rPr lang="en-US" sz="4050" dirty="0">
                <a:solidFill>
                  <a:srgbClr val="152D47"/>
                </a:solidFill>
                <a:latin typeface="Crimson Pro Semi Bold" pitchFamily="34" charset="0"/>
                <a:ea typeface="Crimson Pro Semi Bold" pitchFamily="34" charset="-122"/>
                <a:cs typeface="Crimson Pro Semi Bold" pitchFamily="34" charset="-120"/>
              </a:rPr>
              <a:t>Customer Demographics</a:t>
            </a:r>
            <a:endParaRPr lang="en-US" sz="4050" dirty="0"/>
          </a:p>
        </p:txBody>
      </p:sp>
      <p:sp>
        <p:nvSpPr>
          <p:cNvPr id="3" name="Text 1"/>
          <p:cNvSpPr/>
          <p:nvPr/>
        </p:nvSpPr>
        <p:spPr>
          <a:xfrm>
            <a:off x="721638" y="1706047"/>
            <a:ext cx="6342102" cy="1319689"/>
          </a:xfrm>
          <a:prstGeom prst="rect">
            <a:avLst/>
          </a:prstGeom>
          <a:noFill/>
          <a:ln/>
        </p:spPr>
        <p:txBody>
          <a:bodyPr wrap="square" lIns="0" tIns="0" rIns="0" bIns="0" rtlCol="0" anchor="t"/>
          <a:lstStyle/>
          <a:p>
            <a:pPr marL="0" indent="0" algn="l">
              <a:lnSpc>
                <a:spcPts val="2550"/>
              </a:lnSpc>
              <a:buNone/>
            </a:pPr>
            <a:r>
              <a:rPr lang="en-US" sz="1600" dirty="0">
                <a:solidFill>
                  <a:srgbClr val="4C4C4D"/>
                </a:solidFill>
                <a:latin typeface="Heebo" pitchFamily="34" charset="0"/>
                <a:ea typeface="Heebo" pitchFamily="34" charset="-122"/>
                <a:cs typeface="Heebo" pitchFamily="34" charset="-120"/>
              </a:rPr>
              <a:t>Understanding who our customers are is crucial. Our data indicates a diverse customer base, with a strong presence of families and young professionals. This demographic mix allows us to tailor our offerings more effectively.</a:t>
            </a:r>
            <a:endParaRPr lang="en-US" sz="1600" dirty="0"/>
          </a:p>
        </p:txBody>
      </p:sp>
      <p:sp>
        <p:nvSpPr>
          <p:cNvPr id="4" name="Text 2"/>
          <p:cNvSpPr/>
          <p:nvPr/>
        </p:nvSpPr>
        <p:spPr>
          <a:xfrm>
            <a:off x="721638" y="3211235"/>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Age Group: Predominantly 25-55 years old</a:t>
            </a:r>
            <a:endParaRPr lang="en-US" sz="1600" dirty="0"/>
          </a:p>
        </p:txBody>
      </p:sp>
      <p:sp>
        <p:nvSpPr>
          <p:cNvPr id="5" name="Text 3"/>
          <p:cNvSpPr/>
          <p:nvPr/>
        </p:nvSpPr>
        <p:spPr>
          <a:xfrm>
            <a:off x="721638" y="3613309"/>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Family Status: High percentage of families with children</a:t>
            </a:r>
            <a:endParaRPr lang="en-US" sz="1600" dirty="0"/>
          </a:p>
        </p:txBody>
      </p:sp>
      <p:sp>
        <p:nvSpPr>
          <p:cNvPr id="6" name="Text 4"/>
          <p:cNvSpPr/>
          <p:nvPr/>
        </p:nvSpPr>
        <p:spPr>
          <a:xfrm>
            <a:off x="721638" y="4015383"/>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Income Levels: Middle to upper-middle income households</a:t>
            </a:r>
            <a:endParaRPr lang="en-US" sz="1600" dirty="0"/>
          </a:p>
        </p:txBody>
      </p:sp>
      <p:sp>
        <p:nvSpPr>
          <p:cNvPr id="7" name="Text 5"/>
          <p:cNvSpPr/>
          <p:nvPr/>
        </p:nvSpPr>
        <p:spPr>
          <a:xfrm>
            <a:off x="721638" y="4417457"/>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Geographic Spread: Strong in urban and suburban areas</a:t>
            </a:r>
            <a:endParaRPr lang="en-US" sz="1600" dirty="0"/>
          </a:p>
        </p:txBody>
      </p:sp>
      <p:pic>
        <p:nvPicPr>
          <p:cNvPr id="8" name="Image 0" descr="preencoded.png"/>
          <p:cNvPicPr>
            <a:picLocks noChangeAspect="1"/>
          </p:cNvPicPr>
          <p:nvPr/>
        </p:nvPicPr>
        <p:blipFill>
          <a:blip r:embed="rId3"/>
          <a:stretch>
            <a:fillRect/>
          </a:stretch>
        </p:blipFill>
        <p:spPr>
          <a:xfrm>
            <a:off x="7574280" y="1752481"/>
            <a:ext cx="6342102" cy="634210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60571"/>
            <a:ext cx="6766679"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Customer Purchase Behavior</a:t>
            </a:r>
            <a:endParaRPr lang="en-US" sz="4450" dirty="0"/>
          </a:p>
        </p:txBody>
      </p:sp>
      <p:sp>
        <p:nvSpPr>
          <p:cNvPr id="3" name="Text 1"/>
          <p:cNvSpPr/>
          <p:nvPr/>
        </p:nvSpPr>
        <p:spPr>
          <a:xfrm>
            <a:off x="1743789" y="3234452"/>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Average Basket Size</a:t>
            </a:r>
            <a:endParaRPr lang="en-US" sz="2200" dirty="0"/>
          </a:p>
        </p:txBody>
      </p:sp>
      <p:sp>
        <p:nvSpPr>
          <p:cNvPr id="4" name="Text 2"/>
          <p:cNvSpPr/>
          <p:nvPr/>
        </p:nvSpPr>
        <p:spPr>
          <a:xfrm>
            <a:off x="793790" y="3724870"/>
            <a:ext cx="3785235" cy="1451610"/>
          </a:xfrm>
          <a:prstGeom prst="rect">
            <a:avLst/>
          </a:prstGeom>
          <a:noFill/>
          <a:ln/>
        </p:spPr>
        <p:txBody>
          <a:bodyPr wrap="square" lIns="0" tIns="0" rIns="0" bIns="0" rtlCol="0" anchor="t"/>
          <a:lstStyle/>
          <a:p>
            <a:pPr marL="0" indent="0" algn="r">
              <a:lnSpc>
                <a:spcPts val="2850"/>
              </a:lnSpc>
              <a:buNone/>
            </a:pPr>
            <a:r>
              <a:rPr lang="en-US" sz="1750" dirty="0">
                <a:solidFill>
                  <a:srgbClr val="4C4C4D"/>
                </a:solidFill>
                <a:latin typeface="Heebo" pitchFamily="34" charset="0"/>
                <a:ea typeface="Heebo" pitchFamily="34" charset="-122"/>
                <a:cs typeface="Heebo" pitchFamily="34" charset="-120"/>
              </a:rPr>
              <a:t>Customers are purchasing more items per visit, indicating strong brand loyalty and comprehensive product offerings.</a:t>
            </a:r>
            <a:endParaRPr lang="en-US" sz="1750" dirty="0"/>
          </a:p>
        </p:txBody>
      </p:sp>
      <p:pic>
        <p:nvPicPr>
          <p:cNvPr id="5" name="Image 0" descr="preencoded.png"/>
          <p:cNvPicPr>
            <a:picLocks noChangeAspect="1"/>
          </p:cNvPicPr>
          <p:nvPr/>
        </p:nvPicPr>
        <p:blipFill>
          <a:blip r:embed="rId3"/>
          <a:stretch>
            <a:fillRect/>
          </a:stretch>
        </p:blipFill>
        <p:spPr>
          <a:xfrm>
            <a:off x="5032653" y="1922978"/>
            <a:ext cx="4564975" cy="4564975"/>
          </a:xfrm>
          <a:prstGeom prst="rect">
            <a:avLst/>
          </a:prstGeom>
        </p:spPr>
      </p:pic>
      <p:pic>
        <p:nvPicPr>
          <p:cNvPr id="6" name="Image 1" descr="preencoded.png"/>
          <p:cNvPicPr>
            <a:picLocks noChangeAspect="1"/>
          </p:cNvPicPr>
          <p:nvPr/>
        </p:nvPicPr>
        <p:blipFill>
          <a:blip r:embed="rId4"/>
          <a:stretch>
            <a:fillRect/>
          </a:stretch>
        </p:blipFill>
        <p:spPr>
          <a:xfrm>
            <a:off x="5547717" y="3993237"/>
            <a:ext cx="339328" cy="424220"/>
          </a:xfrm>
          <a:prstGeom prst="rect">
            <a:avLst/>
          </a:prstGeom>
        </p:spPr>
      </p:pic>
      <p:sp>
        <p:nvSpPr>
          <p:cNvPr id="7" name="Text 3"/>
          <p:cNvSpPr/>
          <p:nvPr/>
        </p:nvSpPr>
        <p:spPr>
          <a:xfrm>
            <a:off x="9937790" y="218955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Frequency of Visits</a:t>
            </a:r>
            <a:endParaRPr lang="en-US" sz="2200" dirty="0"/>
          </a:p>
        </p:txBody>
      </p:sp>
      <p:sp>
        <p:nvSpPr>
          <p:cNvPr id="8" name="Text 4"/>
          <p:cNvSpPr/>
          <p:nvPr/>
        </p:nvSpPr>
        <p:spPr>
          <a:xfrm>
            <a:off x="9937790" y="2679978"/>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Regular visits suggest D-Mart is a preferred choice for daily and weekly shopping needs.</a:t>
            </a:r>
            <a:endParaRPr lang="en-US" sz="1750" dirty="0"/>
          </a:p>
        </p:txBody>
      </p:sp>
      <p:pic>
        <p:nvPicPr>
          <p:cNvPr id="9" name="Image 2" descr="preencoded.png"/>
          <p:cNvPicPr>
            <a:picLocks noChangeAspect="1"/>
          </p:cNvPicPr>
          <p:nvPr/>
        </p:nvPicPr>
        <p:blipFill>
          <a:blip r:embed="rId5"/>
          <a:stretch>
            <a:fillRect/>
          </a:stretch>
        </p:blipFill>
        <p:spPr>
          <a:xfrm>
            <a:off x="5032653" y="1922978"/>
            <a:ext cx="4564975" cy="4564975"/>
          </a:xfrm>
          <a:prstGeom prst="rect">
            <a:avLst/>
          </a:prstGeom>
        </p:spPr>
      </p:pic>
      <p:pic>
        <p:nvPicPr>
          <p:cNvPr id="10" name="Image 3" descr="preencoded.png"/>
          <p:cNvPicPr>
            <a:picLocks noChangeAspect="1"/>
          </p:cNvPicPr>
          <p:nvPr/>
        </p:nvPicPr>
        <p:blipFill>
          <a:blip r:embed="rId6"/>
          <a:stretch>
            <a:fillRect/>
          </a:stretch>
        </p:blipFill>
        <p:spPr>
          <a:xfrm>
            <a:off x="7944326" y="2609612"/>
            <a:ext cx="339328" cy="424220"/>
          </a:xfrm>
          <a:prstGeom prst="rect">
            <a:avLst/>
          </a:prstGeom>
        </p:spPr>
      </p:pic>
      <p:sp>
        <p:nvSpPr>
          <p:cNvPr id="11" name="Text 5"/>
          <p:cNvSpPr/>
          <p:nvPr/>
        </p:nvSpPr>
        <p:spPr>
          <a:xfrm>
            <a:off x="9937790" y="46421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Spending Habits</a:t>
            </a:r>
            <a:endParaRPr lang="en-US" sz="2200" dirty="0"/>
          </a:p>
        </p:txBody>
      </p:sp>
      <p:sp>
        <p:nvSpPr>
          <p:cNvPr id="12" name="Text 6"/>
          <p:cNvSpPr/>
          <p:nvPr/>
        </p:nvSpPr>
        <p:spPr>
          <a:xfrm>
            <a:off x="9937790" y="5132546"/>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Insights into preferred payment methods and high-value product purchases.</a:t>
            </a:r>
            <a:endParaRPr lang="en-US" sz="1750" dirty="0"/>
          </a:p>
        </p:txBody>
      </p:sp>
      <p:pic>
        <p:nvPicPr>
          <p:cNvPr id="13" name="Image 4" descr="preencoded.png"/>
          <p:cNvPicPr>
            <a:picLocks noChangeAspect="1"/>
          </p:cNvPicPr>
          <p:nvPr/>
        </p:nvPicPr>
        <p:blipFill>
          <a:blip r:embed="rId7"/>
          <a:stretch>
            <a:fillRect/>
          </a:stretch>
        </p:blipFill>
        <p:spPr>
          <a:xfrm>
            <a:off x="5032653" y="1922978"/>
            <a:ext cx="4564975" cy="4564975"/>
          </a:xfrm>
          <a:prstGeom prst="rect">
            <a:avLst/>
          </a:prstGeom>
        </p:spPr>
      </p:pic>
      <p:pic>
        <p:nvPicPr>
          <p:cNvPr id="14" name="Image 5" descr="preencoded.png"/>
          <p:cNvPicPr>
            <a:picLocks noChangeAspect="1"/>
          </p:cNvPicPr>
          <p:nvPr/>
        </p:nvPicPr>
        <p:blipFill>
          <a:blip r:embed="rId8"/>
          <a:stretch>
            <a:fillRect/>
          </a:stretch>
        </p:blipFill>
        <p:spPr>
          <a:xfrm>
            <a:off x="7944326" y="5376863"/>
            <a:ext cx="339328" cy="424220"/>
          </a:xfrm>
          <a:prstGeom prst="rect">
            <a:avLst/>
          </a:prstGeom>
        </p:spPr>
      </p:pic>
      <p:sp>
        <p:nvSpPr>
          <p:cNvPr id="15" name="Text 7"/>
          <p:cNvSpPr/>
          <p:nvPr/>
        </p:nvSpPr>
        <p:spPr>
          <a:xfrm>
            <a:off x="793790" y="674310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Our customers show consistent purchasing patterns, often making large, multi-category purchases. This behavior highlights our effectiveness in being a one-stop-shop for their diverse needs.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36138" y="421243"/>
            <a:ext cx="5120640" cy="478750"/>
          </a:xfrm>
          <a:prstGeom prst="rect">
            <a:avLst/>
          </a:prstGeom>
          <a:noFill/>
          <a:ln/>
        </p:spPr>
        <p:txBody>
          <a:bodyPr wrap="none" lIns="0" tIns="0" rIns="0" bIns="0" rtlCol="0" anchor="t"/>
          <a:lstStyle/>
          <a:p>
            <a:pPr marL="0" indent="0" algn="l">
              <a:lnSpc>
                <a:spcPts val="3750"/>
              </a:lnSpc>
              <a:buNone/>
            </a:pPr>
            <a:r>
              <a:rPr lang="en-US" sz="3000" dirty="0">
                <a:solidFill>
                  <a:srgbClr val="152D47"/>
                </a:solidFill>
                <a:latin typeface="Crimson Pro Semi Bold" pitchFamily="34" charset="0"/>
                <a:ea typeface="Crimson Pro Semi Bold" pitchFamily="34" charset="-122"/>
                <a:cs typeface="Crimson Pro Semi Bold" pitchFamily="34" charset="-120"/>
              </a:rPr>
              <a:t>Customer Loyalty and Retention</a:t>
            </a:r>
            <a:endParaRPr lang="en-US" sz="3000" dirty="0"/>
          </a:p>
        </p:txBody>
      </p:sp>
      <p:pic>
        <p:nvPicPr>
          <p:cNvPr id="3" name="Image 0" descr="preencoded.png"/>
          <p:cNvPicPr>
            <a:picLocks noChangeAspect="1"/>
          </p:cNvPicPr>
          <p:nvPr/>
        </p:nvPicPr>
        <p:blipFill>
          <a:blip r:embed="rId3"/>
          <a:stretch>
            <a:fillRect/>
          </a:stretch>
        </p:blipFill>
        <p:spPr>
          <a:xfrm>
            <a:off x="403791" y="2081463"/>
            <a:ext cx="13558123" cy="3994484"/>
          </a:xfrm>
          <a:prstGeom prst="rect">
            <a:avLst/>
          </a:prstGeom>
        </p:spPr>
      </p:pic>
      <p:sp>
        <p:nvSpPr>
          <p:cNvPr id="4" name="Shape 1"/>
          <p:cNvSpPr/>
          <p:nvPr/>
        </p:nvSpPr>
        <p:spPr>
          <a:xfrm>
            <a:off x="3987879" y="7487614"/>
            <a:ext cx="153114" cy="153114"/>
          </a:xfrm>
          <a:prstGeom prst="roundRect">
            <a:avLst>
              <a:gd name="adj" fmla="val 11944"/>
            </a:avLst>
          </a:prstGeom>
          <a:solidFill>
            <a:srgbClr val="00104C"/>
          </a:solidFill>
          <a:ln/>
        </p:spPr>
      </p:sp>
      <p:sp>
        <p:nvSpPr>
          <p:cNvPr id="5" name="Text 2"/>
          <p:cNvSpPr/>
          <p:nvPr/>
        </p:nvSpPr>
        <p:spPr>
          <a:xfrm>
            <a:off x="4370723" y="7487614"/>
            <a:ext cx="828437" cy="153114"/>
          </a:xfrm>
          <a:prstGeom prst="rect">
            <a:avLst/>
          </a:prstGeom>
          <a:noFill/>
          <a:ln/>
        </p:spPr>
        <p:txBody>
          <a:bodyPr wrap="none" lIns="0" tIns="0" rIns="0" bIns="0" rtlCol="0" anchor="t"/>
          <a:lstStyle/>
          <a:p>
            <a:pPr marL="0" indent="0" algn="l">
              <a:lnSpc>
                <a:spcPts val="1200"/>
              </a:lnSpc>
              <a:buNone/>
            </a:pPr>
            <a:r>
              <a:rPr lang="en-US" sz="1200" dirty="0">
                <a:solidFill>
                  <a:srgbClr val="4C4C4D"/>
                </a:solidFill>
                <a:latin typeface="Heebo" pitchFamily="34" charset="0"/>
                <a:ea typeface="Heebo" pitchFamily="34" charset="-122"/>
                <a:cs typeface="Heebo" pitchFamily="34" charset="-120"/>
              </a:rPr>
              <a:t>Highly Loyal</a:t>
            </a:r>
            <a:endParaRPr lang="en-US" sz="1200" dirty="0"/>
          </a:p>
        </p:txBody>
      </p:sp>
      <p:sp>
        <p:nvSpPr>
          <p:cNvPr id="7" name="Text 4"/>
          <p:cNvSpPr/>
          <p:nvPr/>
        </p:nvSpPr>
        <p:spPr>
          <a:xfrm>
            <a:off x="6820495" y="7471611"/>
            <a:ext cx="1203246" cy="490299"/>
          </a:xfrm>
          <a:prstGeom prst="rect">
            <a:avLst/>
          </a:prstGeom>
          <a:noFill/>
          <a:ln/>
        </p:spPr>
        <p:txBody>
          <a:bodyPr wrap="none" lIns="0" tIns="0" rIns="0" bIns="0" rtlCol="0" anchor="t"/>
          <a:lstStyle/>
          <a:p>
            <a:pPr marL="0" indent="0" algn="l">
              <a:lnSpc>
                <a:spcPts val="1200"/>
              </a:lnSpc>
              <a:buNone/>
            </a:pPr>
            <a:r>
              <a:rPr lang="en-US" sz="1200" dirty="0">
                <a:solidFill>
                  <a:srgbClr val="4C4C4D"/>
                </a:solidFill>
                <a:latin typeface="Heebo" pitchFamily="34" charset="0"/>
                <a:ea typeface="Heebo" pitchFamily="34" charset="-122"/>
                <a:cs typeface="Heebo" pitchFamily="34" charset="-120"/>
              </a:rPr>
              <a:t>Regular Shoppers</a:t>
            </a:r>
            <a:endParaRPr lang="en-US" sz="1200" dirty="0"/>
          </a:p>
        </p:txBody>
      </p:sp>
      <p:sp>
        <p:nvSpPr>
          <p:cNvPr id="8" name="Shape 5"/>
          <p:cNvSpPr/>
          <p:nvPr/>
        </p:nvSpPr>
        <p:spPr>
          <a:xfrm>
            <a:off x="9498801" y="7471412"/>
            <a:ext cx="153114" cy="153114"/>
          </a:xfrm>
          <a:prstGeom prst="roundRect">
            <a:avLst>
              <a:gd name="adj" fmla="val 11944"/>
            </a:avLst>
          </a:prstGeom>
          <a:solidFill>
            <a:srgbClr val="5478FE"/>
          </a:solidFill>
          <a:ln/>
        </p:spPr>
        <p:txBody>
          <a:bodyPr/>
          <a:lstStyle/>
          <a:p>
            <a:endParaRPr lang="en-US" dirty="0"/>
          </a:p>
        </p:txBody>
      </p:sp>
      <p:sp>
        <p:nvSpPr>
          <p:cNvPr id="9" name="Text 6"/>
          <p:cNvSpPr/>
          <p:nvPr/>
        </p:nvSpPr>
        <p:spPr>
          <a:xfrm>
            <a:off x="9753005" y="7488139"/>
            <a:ext cx="1088350" cy="153114"/>
          </a:xfrm>
          <a:prstGeom prst="rect">
            <a:avLst/>
          </a:prstGeom>
          <a:noFill/>
          <a:ln/>
        </p:spPr>
        <p:txBody>
          <a:bodyPr wrap="none" lIns="0" tIns="0" rIns="0" bIns="0" rtlCol="0" anchor="t"/>
          <a:lstStyle/>
          <a:p>
            <a:pPr marL="0" indent="0" algn="l">
              <a:lnSpc>
                <a:spcPts val="1200"/>
              </a:lnSpc>
              <a:buNone/>
            </a:pPr>
            <a:r>
              <a:rPr lang="en-US" sz="1200" dirty="0">
                <a:solidFill>
                  <a:srgbClr val="4C4C4D"/>
                </a:solidFill>
                <a:latin typeface="Heebo" pitchFamily="34" charset="0"/>
                <a:ea typeface="Heebo" pitchFamily="34" charset="-122"/>
                <a:cs typeface="Heebo" pitchFamily="34" charset="-120"/>
              </a:rPr>
              <a:t>New Customers</a:t>
            </a:r>
            <a:endParaRPr lang="en-US" sz="1200" dirty="0"/>
          </a:p>
        </p:txBody>
      </p:sp>
      <p:sp>
        <p:nvSpPr>
          <p:cNvPr id="10" name="Text 7"/>
          <p:cNvSpPr/>
          <p:nvPr/>
        </p:nvSpPr>
        <p:spPr>
          <a:xfrm>
            <a:off x="403791" y="7677157"/>
            <a:ext cx="13558123" cy="490299"/>
          </a:xfrm>
          <a:prstGeom prst="rect">
            <a:avLst/>
          </a:prstGeom>
          <a:noFill/>
          <a:ln/>
        </p:spPr>
        <p:txBody>
          <a:bodyPr wrap="square" lIns="0" tIns="0" rIns="0" bIns="0" rtlCol="0" anchor="t"/>
          <a:lstStyle/>
          <a:p>
            <a:pPr marL="0" indent="0" algn="l">
              <a:lnSpc>
                <a:spcPts val="1900"/>
              </a:lnSpc>
              <a:buNone/>
            </a:pPr>
            <a:r>
              <a:rPr lang="en-US" sz="1200" dirty="0">
                <a:solidFill>
                  <a:srgbClr val="4C4C4D"/>
                </a:solidFill>
                <a:latin typeface="Heebo" pitchFamily="34" charset="0"/>
                <a:ea typeface="Heebo" pitchFamily="34" charset="-122"/>
                <a:cs typeface="Heebo" pitchFamily="34" charset="-120"/>
              </a:rPr>
              <a:t>Our loyalty programs and excellent customer service have cultivated a strong base of highly loyal customers. We are also seeing a healthy influx of new customers, which bodes well for continued expansion.</a:t>
            </a:r>
            <a:endParaRPr lang="en-US" sz="1200" dirty="0"/>
          </a:p>
        </p:txBody>
      </p:sp>
      <p:sp>
        <p:nvSpPr>
          <p:cNvPr id="11" name="Shape 3"/>
          <p:cNvSpPr/>
          <p:nvPr/>
        </p:nvSpPr>
        <p:spPr>
          <a:xfrm>
            <a:off x="6606421" y="7446977"/>
            <a:ext cx="153114" cy="153114"/>
          </a:xfrm>
          <a:prstGeom prst="roundRect">
            <a:avLst>
              <a:gd name="adj" fmla="val 11944"/>
            </a:avLst>
          </a:prstGeom>
          <a:solidFill>
            <a:srgbClr val="012DCE"/>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73054"/>
            <a:ext cx="7672507"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Enhancing Customer Experience</a:t>
            </a:r>
            <a:endParaRPr lang="en-US" sz="4450" dirty="0"/>
          </a:p>
        </p:txBody>
      </p:sp>
      <p:pic>
        <p:nvPicPr>
          <p:cNvPr id="3" name="Image 0" descr="preencoded.png"/>
          <p:cNvPicPr>
            <a:picLocks noChangeAspect="1"/>
          </p:cNvPicPr>
          <p:nvPr/>
        </p:nvPicPr>
        <p:blipFill>
          <a:blip r:embed="rId3"/>
          <a:stretch>
            <a:fillRect/>
          </a:stretch>
        </p:blipFill>
        <p:spPr>
          <a:xfrm>
            <a:off x="793790" y="2735461"/>
            <a:ext cx="4347567" cy="907256"/>
          </a:xfrm>
          <a:prstGeom prst="rect">
            <a:avLst/>
          </a:prstGeom>
        </p:spPr>
      </p:pic>
      <p:sp>
        <p:nvSpPr>
          <p:cNvPr id="4" name="Text 1"/>
          <p:cNvSpPr/>
          <p:nvPr/>
        </p:nvSpPr>
        <p:spPr>
          <a:xfrm>
            <a:off x="1020604" y="386953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Feedback Integration</a:t>
            </a:r>
            <a:endParaRPr lang="en-US" sz="2200" dirty="0"/>
          </a:p>
        </p:txBody>
      </p:sp>
      <p:sp>
        <p:nvSpPr>
          <p:cNvPr id="5" name="Text 2"/>
          <p:cNvSpPr/>
          <p:nvPr/>
        </p:nvSpPr>
        <p:spPr>
          <a:xfrm>
            <a:off x="1020604" y="4359950"/>
            <a:ext cx="3893939"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Actively listening to customer feedback to refine our services and product offerings.</a:t>
            </a:r>
            <a:endParaRPr lang="en-US" sz="1750" dirty="0"/>
          </a:p>
        </p:txBody>
      </p:sp>
      <p:pic>
        <p:nvPicPr>
          <p:cNvPr id="6" name="Image 1" descr="preencoded.png"/>
          <p:cNvPicPr>
            <a:picLocks noChangeAspect="1"/>
          </p:cNvPicPr>
          <p:nvPr/>
        </p:nvPicPr>
        <p:blipFill>
          <a:blip r:embed="rId4"/>
          <a:stretch>
            <a:fillRect/>
          </a:stretch>
        </p:blipFill>
        <p:spPr>
          <a:xfrm>
            <a:off x="5141357" y="2735461"/>
            <a:ext cx="4347567" cy="907256"/>
          </a:xfrm>
          <a:prstGeom prst="rect">
            <a:avLst/>
          </a:prstGeom>
        </p:spPr>
      </p:pic>
      <p:sp>
        <p:nvSpPr>
          <p:cNvPr id="7" name="Text 3"/>
          <p:cNvSpPr/>
          <p:nvPr/>
        </p:nvSpPr>
        <p:spPr>
          <a:xfrm>
            <a:off x="5368171" y="386953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Personalized Offers</a:t>
            </a:r>
            <a:endParaRPr lang="en-US" sz="2200" dirty="0"/>
          </a:p>
        </p:txBody>
      </p:sp>
      <p:sp>
        <p:nvSpPr>
          <p:cNvPr id="8" name="Text 4"/>
          <p:cNvSpPr/>
          <p:nvPr/>
        </p:nvSpPr>
        <p:spPr>
          <a:xfrm>
            <a:off x="5368171" y="4359950"/>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Leveraging data to provide tailored promotions and recommendations.</a:t>
            </a:r>
            <a:endParaRPr lang="en-US" sz="1750" dirty="0"/>
          </a:p>
        </p:txBody>
      </p:sp>
      <p:pic>
        <p:nvPicPr>
          <p:cNvPr id="9" name="Image 2" descr="preencoded.png"/>
          <p:cNvPicPr>
            <a:picLocks noChangeAspect="1"/>
          </p:cNvPicPr>
          <p:nvPr/>
        </p:nvPicPr>
        <p:blipFill>
          <a:blip r:embed="rId5"/>
          <a:stretch>
            <a:fillRect/>
          </a:stretch>
        </p:blipFill>
        <p:spPr>
          <a:xfrm>
            <a:off x="9488924" y="2735461"/>
            <a:ext cx="4347567" cy="907256"/>
          </a:xfrm>
          <a:prstGeom prst="rect">
            <a:avLst/>
          </a:prstGeom>
        </p:spPr>
      </p:pic>
      <p:sp>
        <p:nvSpPr>
          <p:cNvPr id="10" name="Text 5"/>
          <p:cNvSpPr/>
          <p:nvPr/>
        </p:nvSpPr>
        <p:spPr>
          <a:xfrm>
            <a:off x="9715738" y="386953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Digital Engagement</a:t>
            </a:r>
            <a:endParaRPr lang="en-US" sz="2200" dirty="0"/>
          </a:p>
        </p:txBody>
      </p:sp>
      <p:sp>
        <p:nvSpPr>
          <p:cNvPr id="11" name="Text 6"/>
          <p:cNvSpPr/>
          <p:nvPr/>
        </p:nvSpPr>
        <p:spPr>
          <a:xfrm>
            <a:off x="9715738" y="4359950"/>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Improving our mobile app and online presence for seamless shopping.</a:t>
            </a:r>
            <a:endParaRPr lang="en-US" sz="1750" dirty="0"/>
          </a:p>
        </p:txBody>
      </p:sp>
      <p:sp>
        <p:nvSpPr>
          <p:cNvPr id="12" name="Text 7"/>
          <p:cNvSpPr/>
          <p:nvPr/>
        </p:nvSpPr>
        <p:spPr>
          <a:xfrm>
            <a:off x="793790" y="593062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Continuous improvement of the customer experience is at the core of our strategy. By focusing on feedback, personalization, and digital convenience, we aim to elevate every interaction.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6653689"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Key Takeaways &amp; Next Steps</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D-Mart's strong sales performance is driven by a loyal and diverse customer base. Our next steps involve deepening customer engagement through personalized experiences and exploring new product categories to maintain this momentum. We will continue to leverage data for smarter decision-making and sustainable growth.</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TotalTime>
  <Words>496</Words>
  <Application>Microsoft Office PowerPoint</Application>
  <PresentationFormat>Custom</PresentationFormat>
  <Paragraphs>55</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Crimson Pro Semi Bold</vt:lpstr>
      <vt:lpstr>Arial</vt:lpstr>
      <vt:lpstr>Heebo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MAHANANDIGARI HARSHA VARDHAN REDDY</cp:lastModifiedBy>
  <cp:revision>2</cp:revision>
  <dcterms:created xsi:type="dcterms:W3CDTF">2025-06-26T06:32:12Z</dcterms:created>
  <dcterms:modified xsi:type="dcterms:W3CDTF">2025-06-26T06:38:51Z</dcterms:modified>
</cp:coreProperties>
</file>